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21"/>
  </p:notesMasterIdLst>
  <p:sldIdLst>
    <p:sldId id="256" r:id="rId5"/>
    <p:sldId id="300" r:id="rId6"/>
    <p:sldId id="291" r:id="rId7"/>
    <p:sldId id="292" r:id="rId8"/>
    <p:sldId id="293" r:id="rId9"/>
    <p:sldId id="301" r:id="rId10"/>
    <p:sldId id="302" r:id="rId11"/>
    <p:sldId id="299" r:id="rId12"/>
    <p:sldId id="262" r:id="rId13"/>
    <p:sldId id="257" r:id="rId14"/>
    <p:sldId id="258" r:id="rId15"/>
    <p:sldId id="259" r:id="rId16"/>
    <p:sldId id="260" r:id="rId17"/>
    <p:sldId id="261" r:id="rId18"/>
    <p:sldId id="296" r:id="rId19"/>
    <p:sldId id="297" r:id="rId20"/>
  </p:sldIdLst>
  <p:sldSz cx="9144000" cy="6858000" type="screen4x3"/>
  <p:notesSz cx="6858000" cy="9144000"/>
  <p:embeddedFontLst>
    <p:embeddedFont>
      <p:font typeface="Cambria" pitchFamily="18" charset="0"/>
      <p:regular r:id="rId22"/>
      <p:bold r:id="rId23"/>
      <p:italic r:id="rId24"/>
      <p:boldItalic r:id="rId25"/>
    </p:embeddedFont>
    <p:embeddedFont>
      <p:font typeface="Franklin Gothic Book" pitchFamily="34" charset="0"/>
      <p:regular r:id="rId26"/>
      <p:italic r:id="rId27"/>
    </p:embeddedFont>
    <p:embeddedFont>
      <p:font typeface="Impact" pitchFamily="34" charset="0"/>
      <p:regular r:id="rId28"/>
    </p:embeddedFont>
    <p:embeddedFont>
      <p:font typeface="Perpetua" pitchFamily="18" charset="0"/>
      <p:regular r:id="rId29"/>
      <p:bold r:id="rId30"/>
      <p:italic r:id="rId31"/>
      <p:boldItalic r:id="rId32"/>
    </p:embeddedFont>
    <p:embeddedFont>
      <p:font typeface="Calibri" pitchFamily="34" charset="0"/>
      <p:regular r:id="rId33"/>
      <p:bold r:id="rId34"/>
      <p:italic r:id="rId35"/>
      <p:boldItalic r:id="rId36"/>
    </p:embeddedFont>
    <p:embeddedFont>
      <p:font typeface="Wingdings 2" pitchFamily="18" charset="2"/>
      <p:regular r:id="rId37"/>
    </p:embeddedFont>
    <p:embeddedFont>
      <p:font typeface="Brush Script MT" pitchFamily="66" charset="0"/>
      <p:italic r:id="rId38"/>
    </p:embeddedFont>
    <p:embeddedFont>
      <p:font typeface="Constantia" pitchFamily="18" charset="0"/>
      <p:regular r:id="rId39"/>
      <p:bold r:id="rId40"/>
      <p:italic r:id="rId41"/>
      <p:boldItalic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2" autoAdjust="0"/>
  </p:normalViewPr>
  <p:slideViewPr>
    <p:cSldViewPr>
      <p:cViewPr varScale="1">
        <p:scale>
          <a:sx n="61" d="100"/>
          <a:sy n="61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41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AEB453-7A08-4DC1-B056-52A84437530D}" type="doc">
      <dgm:prSet loTypeId="urn:microsoft.com/office/officeart/2005/8/layout/target2" loCatId="relationship" qsTypeId="urn:microsoft.com/office/officeart/2005/8/quickstyle/3d7" qsCatId="3D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95B33D40-8954-4DC8-BB7A-2997BFCC90A9}">
      <dgm:prSet phldrT="[Text]"/>
      <dgm:spPr/>
      <dgm:t>
        <a:bodyPr/>
        <a:lstStyle/>
        <a:p>
          <a:r>
            <a:rPr lang="en-US" b="1" dirty="0" smtClean="0"/>
            <a:t/>
          </a:r>
          <a:br>
            <a:rPr lang="en-US" b="1" dirty="0" smtClean="0"/>
          </a:br>
          <a:r>
            <a:rPr lang="en-US" b="1" dirty="0" smtClean="0"/>
            <a:t/>
          </a:r>
          <a:br>
            <a:rPr lang="en-US" b="1" dirty="0" smtClean="0"/>
          </a:br>
          <a:r>
            <a:rPr lang="en-US" b="1" i="1" dirty="0" smtClean="0"/>
            <a:t>whoever divorces his wife and marries another</a:t>
          </a:r>
          <a:endParaRPr lang="en-US" b="1" i="1" dirty="0"/>
        </a:p>
      </dgm:t>
    </dgm:pt>
    <dgm:pt modelId="{74149C3F-F0B1-43B1-8870-25BE52088FBC}" type="parTrans" cxnId="{3ECC0F7A-5518-4F68-989E-2E547C1A8D58}">
      <dgm:prSet/>
      <dgm:spPr/>
      <dgm:t>
        <a:bodyPr/>
        <a:lstStyle/>
        <a:p>
          <a:endParaRPr lang="en-US"/>
        </a:p>
      </dgm:t>
    </dgm:pt>
    <dgm:pt modelId="{7B2AFCF1-5BF1-4D18-B496-5B30D981F214}" type="sibTrans" cxnId="{3ECC0F7A-5518-4F68-989E-2E547C1A8D58}">
      <dgm:prSet/>
      <dgm:spPr/>
      <dgm:t>
        <a:bodyPr/>
        <a:lstStyle/>
        <a:p>
          <a:endParaRPr lang="en-US"/>
        </a:p>
      </dgm:t>
    </dgm:pt>
    <dgm:pt modelId="{07F667A3-A3EA-4776-B7F5-1F03D2FDBD17}">
      <dgm:prSet phldrT="[Text]"/>
      <dgm:spPr/>
      <dgm:t>
        <a:bodyPr/>
        <a:lstStyle/>
        <a:p>
          <a:r>
            <a:rPr lang="en-US" b="1" i="1" dirty="0" smtClean="0"/>
            <a:t>whoever marries her who is divorced</a:t>
          </a:r>
          <a:endParaRPr lang="en-US" b="1" i="1" dirty="0"/>
        </a:p>
      </dgm:t>
    </dgm:pt>
    <dgm:pt modelId="{75A4EA92-D83D-47E7-BBE5-32BDD2FE872F}" type="parTrans" cxnId="{DFF0AA59-E56D-41DD-8965-0B6446954595}">
      <dgm:prSet/>
      <dgm:spPr/>
      <dgm:t>
        <a:bodyPr/>
        <a:lstStyle/>
        <a:p>
          <a:endParaRPr lang="en-US"/>
        </a:p>
      </dgm:t>
    </dgm:pt>
    <dgm:pt modelId="{F3348E30-98B6-4133-9AA5-E23B69E159CB}" type="sibTrans" cxnId="{DFF0AA59-E56D-41DD-8965-0B6446954595}">
      <dgm:prSet/>
      <dgm:spPr/>
      <dgm:t>
        <a:bodyPr/>
        <a:lstStyle/>
        <a:p>
          <a:endParaRPr lang="en-US"/>
        </a:p>
      </dgm:t>
    </dgm:pt>
    <dgm:pt modelId="{D337730C-2D10-418C-AEF7-23D50DD1F86C}">
      <dgm:prSet phldrT="[Text]"/>
      <dgm:spPr/>
      <dgm:t>
        <a:bodyPr/>
        <a:lstStyle/>
        <a:p>
          <a:r>
            <a:rPr lang="en-US" b="1" i="1" dirty="0" smtClean="0">
              <a:solidFill>
                <a:schemeClr val="bg1"/>
              </a:solidFill>
            </a:rPr>
            <a:t>whoever divorces his wife for fornication and remarries another</a:t>
          </a:r>
          <a:endParaRPr lang="en-US" b="1" i="1" dirty="0">
            <a:solidFill>
              <a:schemeClr val="bg1"/>
            </a:solidFill>
          </a:endParaRPr>
        </a:p>
      </dgm:t>
    </dgm:pt>
    <dgm:pt modelId="{6C94DA59-DEB4-4AE0-A340-C16826A378CF}" type="parTrans" cxnId="{FDF9C71C-DBF1-4A77-A0C8-5092D931B03D}">
      <dgm:prSet/>
      <dgm:spPr/>
      <dgm:t>
        <a:bodyPr/>
        <a:lstStyle/>
        <a:p>
          <a:endParaRPr lang="en-US"/>
        </a:p>
      </dgm:t>
    </dgm:pt>
    <dgm:pt modelId="{1DF67160-B339-4E1C-8A3F-5CDDC6E5E27B}" type="sibTrans" cxnId="{FDF9C71C-DBF1-4A77-A0C8-5092D931B03D}">
      <dgm:prSet/>
      <dgm:spPr/>
      <dgm:t>
        <a:bodyPr/>
        <a:lstStyle/>
        <a:p>
          <a:endParaRPr lang="en-US"/>
        </a:p>
      </dgm:t>
    </dgm:pt>
    <dgm:pt modelId="{61D7FDA3-4690-4A10-B3F7-92A35A4F223F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commits adultery</a:t>
          </a:r>
          <a:endParaRPr lang="en-US" b="1" dirty="0">
            <a:solidFill>
              <a:srgbClr val="C00000"/>
            </a:solidFill>
          </a:endParaRPr>
        </a:p>
      </dgm:t>
    </dgm:pt>
    <dgm:pt modelId="{BEEC7B22-32E6-4569-B2D8-076811A5D881}" type="parTrans" cxnId="{15E7B547-1B7E-4218-AB4D-FCB0F81EA90A}">
      <dgm:prSet/>
      <dgm:spPr/>
      <dgm:t>
        <a:bodyPr/>
        <a:lstStyle/>
        <a:p>
          <a:endParaRPr lang="en-US"/>
        </a:p>
      </dgm:t>
    </dgm:pt>
    <dgm:pt modelId="{4B1D7DD7-EE32-4B88-B5CD-3D759E7EA8FF}" type="sibTrans" cxnId="{15E7B547-1B7E-4218-AB4D-FCB0F81EA90A}">
      <dgm:prSet/>
      <dgm:spPr/>
      <dgm:t>
        <a:bodyPr/>
        <a:lstStyle/>
        <a:p>
          <a:endParaRPr lang="en-US"/>
        </a:p>
      </dgm:t>
    </dgm:pt>
    <dgm:pt modelId="{248FA865-5472-4EE0-99D1-F23B1482728E}">
      <dgm:prSet phldrT="[Text]"/>
      <dgm:spPr/>
      <dgm:t>
        <a:bodyPr/>
        <a:lstStyle/>
        <a:p>
          <a:r>
            <a:rPr lang="en-US" b="1" dirty="0" smtClean="0">
              <a:solidFill>
                <a:srgbClr val="C00000"/>
              </a:solidFill>
            </a:rPr>
            <a:t>commits adultery</a:t>
          </a:r>
          <a:endParaRPr lang="en-US" b="1" dirty="0">
            <a:solidFill>
              <a:srgbClr val="C00000"/>
            </a:solidFill>
          </a:endParaRPr>
        </a:p>
      </dgm:t>
    </dgm:pt>
    <dgm:pt modelId="{6753EEDB-D677-449D-A01E-71A19747B595}" type="parTrans" cxnId="{2C0FA3B7-0318-4C84-A206-29671B1F8D1C}">
      <dgm:prSet/>
      <dgm:spPr/>
      <dgm:t>
        <a:bodyPr/>
        <a:lstStyle/>
        <a:p>
          <a:endParaRPr lang="en-US"/>
        </a:p>
      </dgm:t>
    </dgm:pt>
    <dgm:pt modelId="{AD555C0C-8FD5-49E5-8766-CBA032FD586E}" type="sibTrans" cxnId="{2C0FA3B7-0318-4C84-A206-29671B1F8D1C}">
      <dgm:prSet/>
      <dgm:spPr/>
      <dgm:t>
        <a:bodyPr/>
        <a:lstStyle/>
        <a:p>
          <a:endParaRPr lang="en-US"/>
        </a:p>
      </dgm:t>
    </dgm:pt>
    <dgm:pt modelId="{0BB69B10-2F9C-45CC-9653-180813922992}">
      <dgm:prSet phldrT="[Text]"/>
      <dgm:spPr/>
      <dgm:t>
        <a:bodyPr/>
        <a:lstStyle/>
        <a:p>
          <a:r>
            <a:rPr lang="en-US" b="1" dirty="0" smtClean="0">
              <a:solidFill>
                <a:srgbClr val="00B050"/>
              </a:solidFill>
            </a:rPr>
            <a:t>does not commit adultery</a:t>
          </a:r>
          <a:endParaRPr lang="en-US" b="1" dirty="0">
            <a:solidFill>
              <a:srgbClr val="00B050"/>
            </a:solidFill>
          </a:endParaRPr>
        </a:p>
      </dgm:t>
    </dgm:pt>
    <dgm:pt modelId="{25158374-BF48-48E3-B746-2B64837CF80D}" type="parTrans" cxnId="{115E2270-C2CC-4070-ABE4-536D8A1653D9}">
      <dgm:prSet/>
      <dgm:spPr/>
      <dgm:t>
        <a:bodyPr/>
        <a:lstStyle/>
        <a:p>
          <a:endParaRPr lang="en-US"/>
        </a:p>
      </dgm:t>
    </dgm:pt>
    <dgm:pt modelId="{10CB7F3D-7D36-4D25-8C09-554092E2D545}" type="sibTrans" cxnId="{115E2270-C2CC-4070-ABE4-536D8A1653D9}">
      <dgm:prSet/>
      <dgm:spPr/>
      <dgm:t>
        <a:bodyPr/>
        <a:lstStyle/>
        <a:p>
          <a:endParaRPr lang="en-US"/>
        </a:p>
      </dgm:t>
    </dgm:pt>
    <dgm:pt modelId="{B7F3A72E-B15D-49A0-8ACD-F1213129538C}">
      <dgm:prSet phldrT="[Text]"/>
      <dgm:spPr/>
      <dgm:t>
        <a:bodyPr/>
        <a:lstStyle/>
        <a:p>
          <a:r>
            <a:rPr lang="en-US" smtClean="0"/>
            <a:t>general law</a:t>
          </a:r>
          <a:endParaRPr lang="en-US" dirty="0"/>
        </a:p>
      </dgm:t>
    </dgm:pt>
    <dgm:pt modelId="{85CB64CB-6381-419F-85EE-956D33B0A098}" type="parTrans" cxnId="{0F9D1FE7-E67C-4811-AF68-6F6FE5BC3F1E}">
      <dgm:prSet/>
      <dgm:spPr/>
      <dgm:t>
        <a:bodyPr/>
        <a:lstStyle/>
        <a:p>
          <a:endParaRPr lang="en-US"/>
        </a:p>
      </dgm:t>
    </dgm:pt>
    <dgm:pt modelId="{53B095EE-F19E-4FEC-B865-73F0258BCCF9}" type="sibTrans" cxnId="{0F9D1FE7-E67C-4811-AF68-6F6FE5BC3F1E}">
      <dgm:prSet/>
      <dgm:spPr/>
      <dgm:t>
        <a:bodyPr/>
        <a:lstStyle/>
        <a:p>
          <a:endParaRPr lang="en-US"/>
        </a:p>
      </dgm:t>
    </dgm:pt>
    <dgm:pt modelId="{66691EF4-9534-49E5-886E-B8A0BA4F668C}">
      <dgm:prSet phldrT="[Text]"/>
      <dgm:spPr/>
      <dgm:t>
        <a:bodyPr/>
        <a:lstStyle/>
        <a:p>
          <a:r>
            <a:rPr lang="en-US" dirty="0" smtClean="0"/>
            <a:t>exception</a:t>
          </a:r>
          <a:endParaRPr lang="en-US" dirty="0"/>
        </a:p>
      </dgm:t>
    </dgm:pt>
    <dgm:pt modelId="{277D1351-C503-48CA-B2C0-2BA2A3133A51}" type="parTrans" cxnId="{BE9FD52A-C245-4F43-A71F-3F8A5FBF3F56}">
      <dgm:prSet/>
      <dgm:spPr/>
      <dgm:t>
        <a:bodyPr/>
        <a:lstStyle/>
        <a:p>
          <a:endParaRPr lang="en-US"/>
        </a:p>
      </dgm:t>
    </dgm:pt>
    <dgm:pt modelId="{8635957D-8F71-4241-B88D-DB7EBBF0B67A}" type="sibTrans" cxnId="{BE9FD52A-C245-4F43-A71F-3F8A5FBF3F56}">
      <dgm:prSet/>
      <dgm:spPr/>
      <dgm:t>
        <a:bodyPr/>
        <a:lstStyle/>
        <a:p>
          <a:endParaRPr lang="en-US"/>
        </a:p>
      </dgm:t>
    </dgm:pt>
    <dgm:pt modelId="{3AA86B08-0DFD-484E-BE6F-1AA8C4BAA23B}" type="pres">
      <dgm:prSet presAssocID="{53AEB453-7A08-4DC1-B056-52A84437530D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53D114C-AB53-4849-B034-56E014C07AB5}" type="pres">
      <dgm:prSet presAssocID="{53AEB453-7A08-4DC1-B056-52A84437530D}" presName="outerBox" presStyleCnt="0"/>
      <dgm:spPr/>
    </dgm:pt>
    <dgm:pt modelId="{CB07A8D0-3732-4D82-9EB4-5466B8798CF2}" type="pres">
      <dgm:prSet presAssocID="{53AEB453-7A08-4DC1-B056-52A84437530D}" presName="outerBoxParent" presStyleLbl="node1" presStyleIdx="0" presStyleCnt="3"/>
      <dgm:spPr/>
      <dgm:t>
        <a:bodyPr/>
        <a:lstStyle/>
        <a:p>
          <a:endParaRPr lang="en-US"/>
        </a:p>
      </dgm:t>
    </dgm:pt>
    <dgm:pt modelId="{B018947A-42E2-42EC-952D-3A0E0EFFDF2B}" type="pres">
      <dgm:prSet presAssocID="{53AEB453-7A08-4DC1-B056-52A84437530D}" presName="outerBoxChildren" presStyleCnt="0"/>
      <dgm:spPr/>
    </dgm:pt>
    <dgm:pt modelId="{8F25960F-3256-493C-894F-6B6F14FB96A1}" type="pres">
      <dgm:prSet presAssocID="{61D7FDA3-4690-4A10-B3F7-92A35A4F223F}" presName="oChild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F1917F-2821-46B3-B220-19014C09052F}" type="pres">
      <dgm:prSet presAssocID="{4B1D7DD7-EE32-4B88-B5CD-3D759E7EA8FF}" presName="outerSibTrans" presStyleCnt="0"/>
      <dgm:spPr/>
    </dgm:pt>
    <dgm:pt modelId="{D9B4D7EF-7184-46E2-AA5D-D9205E3EA78C}" type="pres">
      <dgm:prSet presAssocID="{B7F3A72E-B15D-49A0-8ACD-F1213129538C}" presName="oChild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7F5F01-80A7-4CAC-A8B6-87A7B2FA36E5}" type="pres">
      <dgm:prSet presAssocID="{53AEB453-7A08-4DC1-B056-52A84437530D}" presName="middleBox" presStyleCnt="0"/>
      <dgm:spPr/>
    </dgm:pt>
    <dgm:pt modelId="{26497EBB-F1BB-438C-B5CE-F071488DF58E}" type="pres">
      <dgm:prSet presAssocID="{53AEB453-7A08-4DC1-B056-52A84437530D}" presName="middleBoxParent" presStyleLbl="node1" presStyleIdx="1" presStyleCnt="3"/>
      <dgm:spPr/>
      <dgm:t>
        <a:bodyPr/>
        <a:lstStyle/>
        <a:p>
          <a:endParaRPr lang="en-US"/>
        </a:p>
      </dgm:t>
    </dgm:pt>
    <dgm:pt modelId="{3E642A34-ADDD-47AD-8FF9-12D62D4870B3}" type="pres">
      <dgm:prSet presAssocID="{53AEB453-7A08-4DC1-B056-52A84437530D}" presName="middleBoxChildren" presStyleCnt="0"/>
      <dgm:spPr/>
    </dgm:pt>
    <dgm:pt modelId="{914A482F-CF99-45ED-B977-C5FA0D4EA63B}" type="pres">
      <dgm:prSet presAssocID="{248FA865-5472-4EE0-99D1-F23B1482728E}" presName="mChild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207CA-06E4-418D-AB89-5547BB15E654}" type="pres">
      <dgm:prSet presAssocID="{53AEB453-7A08-4DC1-B056-52A84437530D}" presName="centerBox" presStyleCnt="0"/>
      <dgm:spPr/>
    </dgm:pt>
    <dgm:pt modelId="{340161A5-E17D-4F25-BAE2-372980F07D36}" type="pres">
      <dgm:prSet presAssocID="{53AEB453-7A08-4DC1-B056-52A84437530D}" presName="centerBoxParent" presStyleLbl="node1" presStyleIdx="2" presStyleCnt="3"/>
      <dgm:spPr/>
      <dgm:t>
        <a:bodyPr/>
        <a:lstStyle/>
        <a:p>
          <a:endParaRPr lang="en-US"/>
        </a:p>
      </dgm:t>
    </dgm:pt>
    <dgm:pt modelId="{49C4C87F-7EF2-431F-AA79-9CBCAE9F7928}" type="pres">
      <dgm:prSet presAssocID="{53AEB453-7A08-4DC1-B056-52A84437530D}" presName="centerBoxChildren" presStyleCnt="0"/>
      <dgm:spPr/>
    </dgm:pt>
    <dgm:pt modelId="{C766EE10-0E86-43D4-B32C-1B9070B39B35}" type="pres">
      <dgm:prSet presAssocID="{0BB69B10-2F9C-45CC-9653-180813922992}" presName="cChild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59AF5-6740-40AB-9E28-B3245709D52A}" type="pres">
      <dgm:prSet presAssocID="{10CB7F3D-7D36-4D25-8C09-554092E2D545}" presName="centerSibTrans" presStyleCnt="0"/>
      <dgm:spPr/>
    </dgm:pt>
    <dgm:pt modelId="{2FEE4BFB-6F3F-42A8-BD40-37E85B39FE5C}" type="pres">
      <dgm:prSet presAssocID="{66691EF4-9534-49E5-886E-B8A0BA4F668C}" presName="cChild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F0AA59-E56D-41DD-8965-0B6446954595}" srcId="{53AEB453-7A08-4DC1-B056-52A84437530D}" destId="{07F667A3-A3EA-4776-B7F5-1F03D2FDBD17}" srcOrd="1" destOrd="0" parTransId="{75A4EA92-D83D-47E7-BBE5-32BDD2FE872F}" sibTransId="{F3348E30-98B6-4133-9AA5-E23B69E159CB}"/>
    <dgm:cxn modelId="{B9D441A1-B747-485A-9751-10C77F00F7FC}" type="presOf" srcId="{248FA865-5472-4EE0-99D1-F23B1482728E}" destId="{914A482F-CF99-45ED-B977-C5FA0D4EA63B}" srcOrd="0" destOrd="0" presId="urn:microsoft.com/office/officeart/2005/8/layout/target2"/>
    <dgm:cxn modelId="{89CD105F-8F60-400F-856A-FF6F8228ABBE}" type="presOf" srcId="{D337730C-2D10-418C-AEF7-23D50DD1F86C}" destId="{340161A5-E17D-4F25-BAE2-372980F07D36}" srcOrd="0" destOrd="0" presId="urn:microsoft.com/office/officeart/2005/8/layout/target2"/>
    <dgm:cxn modelId="{CAA5F4CD-9918-4C6C-93FF-AF034A792620}" type="presOf" srcId="{53AEB453-7A08-4DC1-B056-52A84437530D}" destId="{3AA86B08-0DFD-484E-BE6F-1AA8C4BAA23B}" srcOrd="0" destOrd="0" presId="urn:microsoft.com/office/officeart/2005/8/layout/target2"/>
    <dgm:cxn modelId="{592D10E8-8856-4410-AEE0-D7C204CAEA17}" type="presOf" srcId="{07F667A3-A3EA-4776-B7F5-1F03D2FDBD17}" destId="{26497EBB-F1BB-438C-B5CE-F071488DF58E}" srcOrd="0" destOrd="0" presId="urn:microsoft.com/office/officeart/2005/8/layout/target2"/>
    <dgm:cxn modelId="{B05B3B15-3E2E-43CD-A416-22DE82AD864F}" type="presOf" srcId="{66691EF4-9534-49E5-886E-B8A0BA4F668C}" destId="{2FEE4BFB-6F3F-42A8-BD40-37E85B39FE5C}" srcOrd="0" destOrd="0" presId="urn:microsoft.com/office/officeart/2005/8/layout/target2"/>
    <dgm:cxn modelId="{FDF9C71C-DBF1-4A77-A0C8-5092D931B03D}" srcId="{53AEB453-7A08-4DC1-B056-52A84437530D}" destId="{D337730C-2D10-418C-AEF7-23D50DD1F86C}" srcOrd="2" destOrd="0" parTransId="{6C94DA59-DEB4-4AE0-A340-C16826A378CF}" sibTransId="{1DF67160-B339-4E1C-8A3F-5CDDC6E5E27B}"/>
    <dgm:cxn modelId="{BE9FD52A-C245-4F43-A71F-3F8A5FBF3F56}" srcId="{D337730C-2D10-418C-AEF7-23D50DD1F86C}" destId="{66691EF4-9534-49E5-886E-B8A0BA4F668C}" srcOrd="1" destOrd="0" parTransId="{277D1351-C503-48CA-B2C0-2BA2A3133A51}" sibTransId="{8635957D-8F71-4241-B88D-DB7EBBF0B67A}"/>
    <dgm:cxn modelId="{3ECC0F7A-5518-4F68-989E-2E547C1A8D58}" srcId="{53AEB453-7A08-4DC1-B056-52A84437530D}" destId="{95B33D40-8954-4DC8-BB7A-2997BFCC90A9}" srcOrd="0" destOrd="0" parTransId="{74149C3F-F0B1-43B1-8870-25BE52088FBC}" sibTransId="{7B2AFCF1-5BF1-4D18-B496-5B30D981F214}"/>
    <dgm:cxn modelId="{F401DFE3-E152-4D1C-AF6E-DB111CB009C4}" type="presOf" srcId="{95B33D40-8954-4DC8-BB7A-2997BFCC90A9}" destId="{CB07A8D0-3732-4D82-9EB4-5466B8798CF2}" srcOrd="0" destOrd="0" presId="urn:microsoft.com/office/officeart/2005/8/layout/target2"/>
    <dgm:cxn modelId="{115E2270-C2CC-4070-ABE4-536D8A1653D9}" srcId="{D337730C-2D10-418C-AEF7-23D50DD1F86C}" destId="{0BB69B10-2F9C-45CC-9653-180813922992}" srcOrd="0" destOrd="0" parTransId="{25158374-BF48-48E3-B746-2B64837CF80D}" sibTransId="{10CB7F3D-7D36-4D25-8C09-554092E2D545}"/>
    <dgm:cxn modelId="{0F9D1FE7-E67C-4811-AF68-6F6FE5BC3F1E}" srcId="{95B33D40-8954-4DC8-BB7A-2997BFCC90A9}" destId="{B7F3A72E-B15D-49A0-8ACD-F1213129538C}" srcOrd="1" destOrd="0" parTransId="{85CB64CB-6381-419F-85EE-956D33B0A098}" sibTransId="{53B095EE-F19E-4FEC-B865-73F0258BCCF9}"/>
    <dgm:cxn modelId="{14EAACF5-2BB9-4E18-96C9-8CC29918D632}" type="presOf" srcId="{61D7FDA3-4690-4A10-B3F7-92A35A4F223F}" destId="{8F25960F-3256-493C-894F-6B6F14FB96A1}" srcOrd="0" destOrd="0" presId="urn:microsoft.com/office/officeart/2005/8/layout/target2"/>
    <dgm:cxn modelId="{15E7B547-1B7E-4218-AB4D-FCB0F81EA90A}" srcId="{95B33D40-8954-4DC8-BB7A-2997BFCC90A9}" destId="{61D7FDA3-4690-4A10-B3F7-92A35A4F223F}" srcOrd="0" destOrd="0" parTransId="{BEEC7B22-32E6-4569-B2D8-076811A5D881}" sibTransId="{4B1D7DD7-EE32-4B88-B5CD-3D759E7EA8FF}"/>
    <dgm:cxn modelId="{2C0FA3B7-0318-4C84-A206-29671B1F8D1C}" srcId="{07F667A3-A3EA-4776-B7F5-1F03D2FDBD17}" destId="{248FA865-5472-4EE0-99D1-F23B1482728E}" srcOrd="0" destOrd="0" parTransId="{6753EEDB-D677-449D-A01E-71A19747B595}" sibTransId="{AD555C0C-8FD5-49E5-8766-CBA032FD586E}"/>
    <dgm:cxn modelId="{0E7D2EDA-1F2D-4ACF-8B2C-549C47F9C07D}" type="presOf" srcId="{0BB69B10-2F9C-45CC-9653-180813922992}" destId="{C766EE10-0E86-43D4-B32C-1B9070B39B35}" srcOrd="0" destOrd="0" presId="urn:microsoft.com/office/officeart/2005/8/layout/target2"/>
    <dgm:cxn modelId="{1A1B3118-1EE1-4E41-A778-361E579C9562}" type="presOf" srcId="{B7F3A72E-B15D-49A0-8ACD-F1213129538C}" destId="{D9B4D7EF-7184-46E2-AA5D-D9205E3EA78C}" srcOrd="0" destOrd="0" presId="urn:microsoft.com/office/officeart/2005/8/layout/target2"/>
    <dgm:cxn modelId="{C37610DB-1F68-4924-8664-B1856C69EFFA}" type="presParOf" srcId="{3AA86B08-0DFD-484E-BE6F-1AA8C4BAA23B}" destId="{053D114C-AB53-4849-B034-56E014C07AB5}" srcOrd="0" destOrd="0" presId="urn:microsoft.com/office/officeart/2005/8/layout/target2"/>
    <dgm:cxn modelId="{84D38BAA-C99A-4925-94E0-016077D8E4D6}" type="presParOf" srcId="{053D114C-AB53-4849-B034-56E014C07AB5}" destId="{CB07A8D0-3732-4D82-9EB4-5466B8798CF2}" srcOrd="0" destOrd="0" presId="urn:microsoft.com/office/officeart/2005/8/layout/target2"/>
    <dgm:cxn modelId="{FB32DF86-9ABE-4F37-AFEE-911D041A1C77}" type="presParOf" srcId="{053D114C-AB53-4849-B034-56E014C07AB5}" destId="{B018947A-42E2-42EC-952D-3A0E0EFFDF2B}" srcOrd="1" destOrd="0" presId="urn:microsoft.com/office/officeart/2005/8/layout/target2"/>
    <dgm:cxn modelId="{2186BD01-5F1B-4515-8C83-1FD2FB89D109}" type="presParOf" srcId="{B018947A-42E2-42EC-952D-3A0E0EFFDF2B}" destId="{8F25960F-3256-493C-894F-6B6F14FB96A1}" srcOrd="0" destOrd="0" presId="urn:microsoft.com/office/officeart/2005/8/layout/target2"/>
    <dgm:cxn modelId="{AF6C698F-2A25-4B1D-92DB-BE7DDEE297E6}" type="presParOf" srcId="{B018947A-42E2-42EC-952D-3A0E0EFFDF2B}" destId="{98F1917F-2821-46B3-B220-19014C09052F}" srcOrd="1" destOrd="0" presId="urn:microsoft.com/office/officeart/2005/8/layout/target2"/>
    <dgm:cxn modelId="{97F39A46-F747-42B9-846B-5E108F3F0459}" type="presParOf" srcId="{B018947A-42E2-42EC-952D-3A0E0EFFDF2B}" destId="{D9B4D7EF-7184-46E2-AA5D-D9205E3EA78C}" srcOrd="2" destOrd="0" presId="urn:microsoft.com/office/officeart/2005/8/layout/target2"/>
    <dgm:cxn modelId="{543C646F-267F-46FD-8036-A25F61032A00}" type="presParOf" srcId="{3AA86B08-0DFD-484E-BE6F-1AA8C4BAA23B}" destId="{C57F5F01-80A7-4CAC-A8B6-87A7B2FA36E5}" srcOrd="1" destOrd="0" presId="urn:microsoft.com/office/officeart/2005/8/layout/target2"/>
    <dgm:cxn modelId="{FED4803F-17D8-454D-8C91-C300017988D5}" type="presParOf" srcId="{C57F5F01-80A7-4CAC-A8B6-87A7B2FA36E5}" destId="{26497EBB-F1BB-438C-B5CE-F071488DF58E}" srcOrd="0" destOrd="0" presId="urn:microsoft.com/office/officeart/2005/8/layout/target2"/>
    <dgm:cxn modelId="{4ED6B3D0-001B-481E-9CB7-06C73FFE1782}" type="presParOf" srcId="{C57F5F01-80A7-4CAC-A8B6-87A7B2FA36E5}" destId="{3E642A34-ADDD-47AD-8FF9-12D62D4870B3}" srcOrd="1" destOrd="0" presId="urn:microsoft.com/office/officeart/2005/8/layout/target2"/>
    <dgm:cxn modelId="{3DA1E9E0-A38B-4CD1-8AB2-FA5A945D55F3}" type="presParOf" srcId="{3E642A34-ADDD-47AD-8FF9-12D62D4870B3}" destId="{914A482F-CF99-45ED-B977-C5FA0D4EA63B}" srcOrd="0" destOrd="0" presId="urn:microsoft.com/office/officeart/2005/8/layout/target2"/>
    <dgm:cxn modelId="{514C0AC1-9C00-45C8-8457-2B4F7DD5F9E5}" type="presParOf" srcId="{3AA86B08-0DFD-484E-BE6F-1AA8C4BAA23B}" destId="{9E1207CA-06E4-418D-AB89-5547BB15E654}" srcOrd="2" destOrd="0" presId="urn:microsoft.com/office/officeart/2005/8/layout/target2"/>
    <dgm:cxn modelId="{4E7B6964-C7A1-4BBB-9DD5-ADEDAE6AA026}" type="presParOf" srcId="{9E1207CA-06E4-418D-AB89-5547BB15E654}" destId="{340161A5-E17D-4F25-BAE2-372980F07D36}" srcOrd="0" destOrd="0" presId="urn:microsoft.com/office/officeart/2005/8/layout/target2"/>
    <dgm:cxn modelId="{4B4F8120-3259-4D56-9838-219E22A982E8}" type="presParOf" srcId="{9E1207CA-06E4-418D-AB89-5547BB15E654}" destId="{49C4C87F-7EF2-431F-AA79-9CBCAE9F7928}" srcOrd="1" destOrd="0" presId="urn:microsoft.com/office/officeart/2005/8/layout/target2"/>
    <dgm:cxn modelId="{18240032-4257-40DD-913B-2E6E22D7468C}" type="presParOf" srcId="{49C4C87F-7EF2-431F-AA79-9CBCAE9F7928}" destId="{C766EE10-0E86-43D4-B32C-1B9070B39B35}" srcOrd="0" destOrd="0" presId="urn:microsoft.com/office/officeart/2005/8/layout/target2"/>
    <dgm:cxn modelId="{125233F3-8AF7-4145-886E-2678D72A7B05}" type="presParOf" srcId="{49C4C87F-7EF2-431F-AA79-9CBCAE9F7928}" destId="{02659AF5-6740-40AB-9E28-B3245709D52A}" srcOrd="1" destOrd="0" presId="urn:microsoft.com/office/officeart/2005/8/layout/target2"/>
    <dgm:cxn modelId="{4BB46BB0-3076-4A31-B3EC-24967E5EA359}" type="presParOf" srcId="{49C4C87F-7EF2-431F-AA79-9CBCAE9F7928}" destId="{2FEE4BFB-6F3F-42A8-BD40-37E85B39FE5C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07A8D0-3732-4D82-9EB4-5466B8798CF2}">
      <dsp:nvSpPr>
        <dsp:cNvPr id="0" name=""/>
        <dsp:cNvSpPr/>
      </dsp:nvSpPr>
      <dsp:spPr>
        <a:xfrm>
          <a:off x="0" y="0"/>
          <a:ext cx="5111749" cy="5853113"/>
        </a:xfrm>
        <a:prstGeom prst="roundRect">
          <a:avLst>
            <a:gd name="adj" fmla="val 8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4542666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en-US" sz="1800" b="1" i="1" kern="1200" dirty="0" smtClean="0"/>
            <a:t>whoever divorces his wife and marries another</a:t>
          </a:r>
          <a:endParaRPr lang="en-US" sz="1800" b="1" i="1" kern="1200" dirty="0"/>
        </a:p>
      </dsp:txBody>
      <dsp:txXfrm>
        <a:off x="127260" y="127260"/>
        <a:ext cx="4857229" cy="5598593"/>
      </dsp:txXfrm>
    </dsp:sp>
    <dsp:sp modelId="{8F25960F-3256-493C-894F-6B6F14FB96A1}">
      <dsp:nvSpPr>
        <dsp:cNvPr id="0" name=""/>
        <dsp:cNvSpPr/>
      </dsp:nvSpPr>
      <dsp:spPr>
        <a:xfrm>
          <a:off x="127793" y="1463278"/>
          <a:ext cx="766762" cy="20285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</a:rPr>
            <a:t>commits adultery</a:t>
          </a:r>
          <a:endParaRPr lang="en-US" sz="1200" b="1" kern="1200" dirty="0">
            <a:solidFill>
              <a:srgbClr val="C00000"/>
            </a:solidFill>
          </a:endParaRPr>
        </a:p>
      </dsp:txBody>
      <dsp:txXfrm>
        <a:off x="151374" y="1486859"/>
        <a:ext cx="719600" cy="1981421"/>
      </dsp:txXfrm>
    </dsp:sp>
    <dsp:sp modelId="{D9B4D7EF-7184-46E2-AA5D-D9205E3EA78C}">
      <dsp:nvSpPr>
        <dsp:cNvPr id="0" name=""/>
        <dsp:cNvSpPr/>
      </dsp:nvSpPr>
      <dsp:spPr>
        <a:xfrm>
          <a:off x="127793" y="3529825"/>
          <a:ext cx="766762" cy="202858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smtClean="0"/>
            <a:t>general law</a:t>
          </a:r>
          <a:endParaRPr lang="en-US" sz="1200" kern="1200" dirty="0"/>
        </a:p>
      </dsp:txBody>
      <dsp:txXfrm>
        <a:off x="151374" y="3553406"/>
        <a:ext cx="719600" cy="1981421"/>
      </dsp:txXfrm>
    </dsp:sp>
    <dsp:sp modelId="{26497EBB-F1BB-438C-B5CE-F071488DF58E}">
      <dsp:nvSpPr>
        <dsp:cNvPr id="0" name=""/>
        <dsp:cNvSpPr/>
      </dsp:nvSpPr>
      <dsp:spPr>
        <a:xfrm>
          <a:off x="1022350" y="1463278"/>
          <a:ext cx="3961606" cy="4097179"/>
        </a:xfrm>
        <a:prstGeom prst="roundRect">
          <a:avLst>
            <a:gd name="adj" fmla="val 10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2601709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/>
            <a:t>whoever marries her who is divorced</a:t>
          </a:r>
          <a:endParaRPr lang="en-US" sz="1800" b="1" i="1" kern="1200" dirty="0"/>
        </a:p>
      </dsp:txBody>
      <dsp:txXfrm>
        <a:off x="1144183" y="1585111"/>
        <a:ext cx="3717940" cy="3853513"/>
      </dsp:txXfrm>
    </dsp:sp>
    <dsp:sp modelId="{914A482F-CF99-45ED-B977-C5FA0D4EA63B}">
      <dsp:nvSpPr>
        <dsp:cNvPr id="0" name=""/>
        <dsp:cNvSpPr/>
      </dsp:nvSpPr>
      <dsp:spPr>
        <a:xfrm>
          <a:off x="1121390" y="2897290"/>
          <a:ext cx="792321" cy="2355877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C00000"/>
              </a:solidFill>
            </a:rPr>
            <a:t>commits adultery</a:t>
          </a:r>
          <a:endParaRPr lang="en-US" sz="1200" b="1" kern="1200" dirty="0">
            <a:solidFill>
              <a:srgbClr val="C00000"/>
            </a:solidFill>
          </a:endParaRPr>
        </a:p>
      </dsp:txBody>
      <dsp:txXfrm>
        <a:off x="1145757" y="2921657"/>
        <a:ext cx="743587" cy="2307143"/>
      </dsp:txXfrm>
    </dsp:sp>
    <dsp:sp modelId="{340161A5-E17D-4F25-BAE2-372980F07D36}">
      <dsp:nvSpPr>
        <dsp:cNvPr id="0" name=""/>
        <dsp:cNvSpPr/>
      </dsp:nvSpPr>
      <dsp:spPr>
        <a:xfrm>
          <a:off x="2019141" y="2926556"/>
          <a:ext cx="2837021" cy="2341245"/>
        </a:xfrm>
        <a:prstGeom prst="roundRect">
          <a:avLst>
            <a:gd name="adj" fmla="val 10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1321503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i="1" kern="1200" dirty="0" smtClean="0">
              <a:solidFill>
                <a:schemeClr val="bg1"/>
              </a:solidFill>
            </a:rPr>
            <a:t>whoever divorces his wife for fornication and remarries another</a:t>
          </a:r>
          <a:endParaRPr lang="en-US" sz="1800" b="1" i="1" kern="1200" dirty="0">
            <a:solidFill>
              <a:schemeClr val="bg1"/>
            </a:solidFill>
          </a:endParaRPr>
        </a:p>
      </dsp:txBody>
      <dsp:txXfrm>
        <a:off x="2091142" y="2998557"/>
        <a:ext cx="2693019" cy="2197243"/>
      </dsp:txXfrm>
    </dsp:sp>
    <dsp:sp modelId="{C766EE10-0E86-43D4-B32C-1B9070B39B35}">
      <dsp:nvSpPr>
        <dsp:cNvPr id="0" name=""/>
        <dsp:cNvSpPr/>
      </dsp:nvSpPr>
      <dsp:spPr>
        <a:xfrm>
          <a:off x="2090066" y="3980116"/>
          <a:ext cx="1327845" cy="10535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rgbClr val="00B050"/>
              </a:solidFill>
            </a:rPr>
            <a:t>does not commit adultery</a:t>
          </a:r>
          <a:endParaRPr lang="en-US" sz="1200" b="1" kern="1200" dirty="0">
            <a:solidFill>
              <a:srgbClr val="00B050"/>
            </a:solidFill>
          </a:endParaRPr>
        </a:p>
      </dsp:txBody>
      <dsp:txXfrm>
        <a:off x="2122467" y="4012517"/>
        <a:ext cx="1263043" cy="988758"/>
      </dsp:txXfrm>
    </dsp:sp>
    <dsp:sp modelId="{2FEE4BFB-6F3F-42A8-BD40-37E85B39FE5C}">
      <dsp:nvSpPr>
        <dsp:cNvPr id="0" name=""/>
        <dsp:cNvSpPr/>
      </dsp:nvSpPr>
      <dsp:spPr>
        <a:xfrm>
          <a:off x="3455688" y="3980116"/>
          <a:ext cx="1327845" cy="1053560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exception</a:t>
          </a:r>
          <a:endParaRPr lang="en-US" sz="1200" kern="1200" dirty="0"/>
        </a:p>
      </dsp:txBody>
      <dsp:txXfrm>
        <a:off x="3488089" y="4012517"/>
        <a:ext cx="1263043" cy="988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B48E55-5B2B-4037-8DC5-6418E4849EF5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8D63A9-97D6-40C6-B435-09F565C3FA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410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D63A9-97D6-40C6-B435-09F565C3FA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717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Making classifications like</a:t>
            </a:r>
            <a:r>
              <a:rPr lang="en-US" baseline="0" dirty="0" smtClean="0"/>
              <a:t> these make us judges of the law, rather than doers of 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D63A9-97D6-40C6-B435-09F565C3FA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speaking of the British law, which once governed the colonies, as obsolete is understandable and agreeable!</a:t>
            </a:r>
          </a:p>
          <a:p>
            <a:r>
              <a:rPr lang="en-US" dirty="0" smtClean="0"/>
              <a:t>Using wrong words to describe things brings confusion!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8D63A9-97D6-40C6-B435-09F565C3FA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6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Cambr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3886200"/>
          </a:xfrm>
        </p:spPr>
        <p:txBody>
          <a:bodyPr/>
          <a:lstStyle>
            <a:lvl1pPr>
              <a:defRPr>
                <a:latin typeface="Cambria" pitchFamily="18" charset="0"/>
              </a:defRPr>
            </a:lvl1pPr>
            <a:lvl2pPr>
              <a:defRPr>
                <a:latin typeface="Cambria" pitchFamily="18" charset="0"/>
              </a:defRPr>
            </a:lvl2pPr>
            <a:lvl3pPr>
              <a:defRPr>
                <a:latin typeface="Cambria" pitchFamily="18" charset="0"/>
              </a:defRPr>
            </a:lvl3pPr>
            <a:lvl4pPr>
              <a:defRPr>
                <a:latin typeface="Cambria" pitchFamily="18" charset="0"/>
              </a:defRPr>
            </a:lvl4pPr>
            <a:lvl5pPr>
              <a:defRPr>
                <a:latin typeface="Cambria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C0B01-9E0C-4044-8CB5-36461F967C7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296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781C3-F8A7-426A-95FD-1E9F23626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56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AC6B6-C2FF-42E1-A51F-46E44F2C95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174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623765-220D-4B8A-94ED-0A0DBD854D3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5095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AD62E-C8FA-4E29-B50B-F9FC572EEC9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623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76B538-7F1B-4DB7-9E66-F665852396E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78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2A704-199A-4690-87DD-181E45FA45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95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  <a:latin typeface="Cambria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85E0B-648C-4862-80C9-E59EEA6F8E7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7378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6607CD-AADD-48C2-A5FE-77029824AC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16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2FFA8-06D5-4270-8C5E-94B96B13526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425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031D0A-8E15-4770-AA5D-617ECE8085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774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BC0B01-9E0C-4044-8CB5-36461F967C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418990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781C3-F8A7-426A-95FD-1E9F236263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42716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F1AC6B6-C2FF-42E1-A51F-46E44F2C9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84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23765-220D-4B8A-94ED-0A0DBD854D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897906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AD62E-C8FA-4E29-B50B-F9FC572EEC9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686624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6B538-7F1B-4DB7-9E66-F665852396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91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>
                <a:latin typeface="Cambria" pitchFamily="18" charset="0"/>
              </a:defRPr>
            </a:lvl1pPr>
            <a:lvl2pPr>
              <a:defRPr sz="2400">
                <a:latin typeface="Cambria" pitchFamily="18" charset="0"/>
              </a:defRPr>
            </a:lvl2pPr>
            <a:lvl3pPr>
              <a:defRPr sz="2000">
                <a:latin typeface="Cambria" pitchFamily="18" charset="0"/>
              </a:defRPr>
            </a:lvl3pPr>
            <a:lvl4pPr>
              <a:defRPr sz="1800">
                <a:latin typeface="Cambria" pitchFamily="18" charset="0"/>
              </a:defRPr>
            </a:lvl4pPr>
            <a:lvl5pPr>
              <a:defRPr sz="1800">
                <a:latin typeface="Cambria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2A704-199A-4690-87DD-181E45FA4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936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85E0B-648C-4862-80C9-E59EEA6F8E7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265585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6607CD-AADD-48C2-A5FE-77029824AC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35623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62FFA8-06D5-4270-8C5E-94B96B1352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807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31D0A-8E15-4770-AA5D-617ECE8085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8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553E-7876-416E-9C2D-6C16FA736A0D}" type="datetimeFigureOut">
              <a:rPr lang="en-US" smtClean="0"/>
              <a:t>6/29/2012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988D6-B2F9-46B0-A24B-05D74B1FF8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FA1391-031B-468D-B760-5CE76C0A4E7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98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696464"/>
              </a:solidFill>
              <a:latin typeface="Arial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FA1391-031B-468D-B760-5CE76C0A4E7F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31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/>
              <a:t>“The Law”</a:t>
            </a:r>
            <a:br>
              <a:rPr lang="en-US" sz="4800" dirty="0" smtClean="0"/>
            </a:br>
            <a:r>
              <a:rPr lang="en-US" sz="4800" dirty="0" smtClean="0"/>
              <a:t>RIGHTLY DIVIDING THE WORD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(part 1b)</a:t>
            </a:r>
            <a:endParaRPr lang="en-US" dirty="0"/>
          </a:p>
        </p:txBody>
      </p:sp>
      <p:pic>
        <p:nvPicPr>
          <p:cNvPr id="4" name="Picture 2" descr="C:\Users\Steven\AppData\Local\Microsoft\Windows\Temporary Internet Files\Content.IE5\QFO36E21\MC90015652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19200"/>
            <a:ext cx="1787652" cy="180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77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600" dirty="0" smtClean="0"/>
              <a:t>“The Law”</a:t>
            </a:r>
            <a:endParaRPr lang="en-US" spc="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457200"/>
            <a:ext cx="7543800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“Law” Refers to the “Law of Moses”</a:t>
            </a:r>
          </a:p>
          <a:p>
            <a:pPr lvl="1"/>
            <a:r>
              <a:rPr lang="en-US" sz="2400" dirty="0" smtClean="0"/>
              <a:t>Unless a qualifier is used “law </a:t>
            </a:r>
            <a:r>
              <a:rPr lang="en-US" sz="2400" i="1" dirty="0" smtClean="0"/>
              <a:t>of faith</a:t>
            </a:r>
            <a:r>
              <a:rPr lang="en-US" sz="2400" dirty="0" smtClean="0"/>
              <a:t>, </a:t>
            </a:r>
            <a:r>
              <a:rPr lang="en-US" sz="2400" i="1" dirty="0" smtClean="0"/>
              <a:t>perfect</a:t>
            </a:r>
            <a:r>
              <a:rPr lang="en-US" sz="2400" dirty="0" smtClean="0"/>
              <a:t> law </a:t>
            </a:r>
            <a:r>
              <a:rPr lang="en-US" sz="2400" i="1" dirty="0" smtClean="0"/>
              <a:t>of liberty</a:t>
            </a:r>
            <a:r>
              <a:rPr lang="en-US" sz="2400" dirty="0" smtClean="0"/>
              <a:t>, law </a:t>
            </a:r>
            <a:r>
              <a:rPr lang="en-US" sz="2400" i="1" dirty="0" smtClean="0"/>
              <a:t>of the Spirit of life</a:t>
            </a:r>
            <a:r>
              <a:rPr lang="en-US" sz="2400" dirty="0" smtClean="0"/>
              <a:t>” (Rom. 3:27; 8:2; etc.)</a:t>
            </a:r>
          </a:p>
          <a:p>
            <a:pPr lvl="1"/>
            <a:r>
              <a:rPr lang="en-US" sz="2400" dirty="0" smtClean="0"/>
              <a:t>Unless a contextual </a:t>
            </a:r>
            <a:r>
              <a:rPr lang="en-US" sz="2400" i="1" dirty="0" smtClean="0"/>
              <a:t>restriction</a:t>
            </a:r>
            <a:r>
              <a:rPr lang="en-US" sz="2400" dirty="0" smtClean="0"/>
              <a:t> exists (Rom. 2:14; 7:23; Heb. 8:10)</a:t>
            </a:r>
          </a:p>
          <a:p>
            <a:r>
              <a:rPr lang="en-US" sz="2800" dirty="0" smtClean="0"/>
              <a:t>Apostles knew of no divisions and breakdowns of the law (e.g., moral law, ceremonial law, judicial law)</a:t>
            </a:r>
          </a:p>
          <a:p>
            <a:pPr lvl="1"/>
            <a:r>
              <a:rPr lang="en-US" sz="2400" dirty="0" smtClean="0"/>
              <a:t>Such terms and divisions hinder one from:</a:t>
            </a:r>
          </a:p>
          <a:p>
            <a:pPr lvl="2"/>
            <a:r>
              <a:rPr lang="en-US" sz="2400" dirty="0" smtClean="0"/>
              <a:t>Gaining a correct view of the law like the apostles</a:t>
            </a:r>
          </a:p>
          <a:p>
            <a:pPr lvl="2"/>
            <a:r>
              <a:rPr lang="en-US" sz="2400" dirty="0" smtClean="0"/>
              <a:t>Speaking about the law the way the apostles did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591776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We’re Told “Ten Commandments Are Moral Law”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4419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Is all morality in the Ten Commandments?</a:t>
            </a:r>
          </a:p>
          <a:p>
            <a:pPr lvl="1"/>
            <a:r>
              <a:rPr lang="en-US" sz="2400" dirty="0" smtClean="0"/>
              <a:t>NO!</a:t>
            </a:r>
          </a:p>
          <a:p>
            <a:pPr lvl="1"/>
            <a:r>
              <a:rPr lang="en-US" sz="2400" dirty="0"/>
              <a:t>“And let us consider one another in order to stir up love and good </a:t>
            </a:r>
            <a:r>
              <a:rPr lang="en-US" sz="2400" dirty="0" smtClean="0"/>
              <a:t>works” (Heb. 10:24)</a:t>
            </a:r>
          </a:p>
          <a:p>
            <a:pPr lvl="1"/>
            <a:r>
              <a:rPr lang="en-US" sz="2400" dirty="0"/>
              <a:t>“Let each of you look out not only for his own interests, but also for the interests of </a:t>
            </a:r>
            <a:r>
              <a:rPr lang="en-US" sz="2400" dirty="0" smtClean="0"/>
              <a:t>others” (Phil. </a:t>
            </a:r>
            <a:r>
              <a:rPr lang="en-US" sz="2400" dirty="0" smtClean="0"/>
              <a:t>2:4; cf. Rom. 12:16; etc.) </a:t>
            </a:r>
            <a:endParaRPr lang="en-US" sz="2400" dirty="0" smtClean="0"/>
          </a:p>
          <a:p>
            <a:r>
              <a:rPr lang="en-US" sz="2800" dirty="0" smtClean="0"/>
              <a:t>Is all immorality prohibited in the Ten Commandments?</a:t>
            </a:r>
          </a:p>
          <a:p>
            <a:r>
              <a:rPr lang="en-US" sz="2800" dirty="0" smtClean="0"/>
              <a:t>NO!</a:t>
            </a:r>
          </a:p>
          <a:p>
            <a:pPr lvl="1"/>
            <a:r>
              <a:rPr lang="en-US" sz="2400" dirty="0" smtClean="0"/>
              <a:t>Drunkenness, fornication, polygamy, homosexuality, divorce, lasciviousness, retaliation, etc.?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716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If We Define Ten Commandments As “Moral Law”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609600"/>
            <a:ext cx="7543800" cy="4343400"/>
          </a:xfrm>
        </p:spPr>
        <p:txBody>
          <a:bodyPr>
            <a:normAutofit fontScale="92500" lnSpcReduction="10000"/>
          </a:bodyPr>
          <a:lstStyle/>
          <a:p>
            <a:r>
              <a:rPr lang="en-US" sz="3200" spc="-150" dirty="0" smtClean="0"/>
              <a:t>We cannot speak of it as the apostles did!</a:t>
            </a:r>
          </a:p>
          <a:p>
            <a:pPr lvl="1"/>
            <a:r>
              <a:rPr lang="en-US" sz="2800" spc="-150" dirty="0" smtClean="0"/>
              <a:t>Never referred to it as “moral law”</a:t>
            </a:r>
          </a:p>
          <a:p>
            <a:pPr lvl="1"/>
            <a:r>
              <a:rPr lang="en-US" sz="2800" spc="-150" dirty="0" smtClean="0"/>
              <a:t>Did refer to it as:</a:t>
            </a:r>
          </a:p>
          <a:p>
            <a:pPr lvl="2"/>
            <a:r>
              <a:rPr lang="en-US" sz="2800" spc="-150" dirty="0" smtClean="0"/>
              <a:t>The letter  that </a:t>
            </a:r>
            <a:r>
              <a:rPr lang="en-US" sz="2800" spc="-150" dirty="0"/>
              <a:t> </a:t>
            </a:r>
            <a:r>
              <a:rPr lang="en-US" sz="2800" spc="-150" dirty="0" smtClean="0"/>
              <a:t>kills (2 Cor. 3:6)</a:t>
            </a:r>
          </a:p>
          <a:p>
            <a:pPr lvl="2"/>
            <a:r>
              <a:rPr lang="en-US" sz="2800" spc="-150" dirty="0" smtClean="0"/>
              <a:t>Ministry of death (2 Cor. 3:7)</a:t>
            </a:r>
          </a:p>
          <a:p>
            <a:pPr lvl="2"/>
            <a:r>
              <a:rPr lang="en-US" sz="2800" spc="-150" dirty="0" smtClean="0"/>
              <a:t>Ministry of condemnation (2 Cor. 3:9)</a:t>
            </a:r>
          </a:p>
          <a:p>
            <a:pPr lvl="2"/>
            <a:r>
              <a:rPr lang="en-US" sz="2800" spc="-150" dirty="0" smtClean="0"/>
              <a:t>The end of what was passing away  (2 Cor. 3:13)</a:t>
            </a:r>
          </a:p>
          <a:p>
            <a:pPr lvl="2"/>
            <a:r>
              <a:rPr lang="en-US" sz="2600" spc="-150" dirty="0" smtClean="0"/>
              <a:t>Old and obsolete (Heb. 8:13)</a:t>
            </a:r>
          </a:p>
          <a:p>
            <a:pPr lvl="3"/>
            <a:r>
              <a:rPr lang="en-US" sz="2400" spc="-150" dirty="0"/>
              <a:t>Calling “The Law” the “Moral Law” obscures  </a:t>
            </a:r>
            <a:r>
              <a:rPr lang="en-US" sz="2400" spc="-150" dirty="0" smtClean="0"/>
              <a:t>and veils New </a:t>
            </a:r>
            <a:r>
              <a:rPr lang="en-US" sz="2400" spc="-150" dirty="0"/>
              <a:t>Testament </a:t>
            </a:r>
            <a:r>
              <a:rPr lang="en-US" sz="2400" spc="-150" dirty="0" smtClean="0"/>
              <a:t>light and teaching</a:t>
            </a:r>
            <a:r>
              <a:rPr lang="en-US" sz="2400" spc="-150" dirty="0" smtClean="0"/>
              <a:t>!</a:t>
            </a:r>
            <a:endParaRPr lang="en-US" sz="2400" spc="-150" dirty="0" smtClean="0"/>
          </a:p>
          <a:p>
            <a:pPr marL="0" indent="0">
              <a:buNone/>
            </a:pPr>
            <a:endParaRPr lang="en-US" sz="3200" spc="-150" dirty="0"/>
          </a:p>
        </p:txBody>
      </p:sp>
    </p:spTree>
    <p:extLst>
      <p:ext uri="{BB962C8B-B14F-4D97-AF65-F5344CB8AC3E}">
        <p14:creationId xmlns:p14="http://schemas.microsoft.com/office/powerpoint/2010/main" val="420908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4876800"/>
          </a:xfrm>
        </p:spPr>
        <p:txBody>
          <a:bodyPr>
            <a:normAutofit/>
          </a:bodyPr>
          <a:lstStyle/>
          <a:p>
            <a:r>
              <a:rPr lang="en-US" sz="3200" dirty="0"/>
              <a:t>A</a:t>
            </a:r>
            <a:r>
              <a:rPr lang="en-US" sz="3200" dirty="0" smtClean="0"/>
              <a:t>bolishing the Ten Commandments = abolishing “moral law?”</a:t>
            </a:r>
          </a:p>
          <a:p>
            <a:pPr lvl="1"/>
            <a:r>
              <a:rPr lang="en-US" sz="2800" dirty="0" smtClean="0"/>
              <a:t>Creates confusion to the listener</a:t>
            </a:r>
          </a:p>
          <a:p>
            <a:pPr lvl="1"/>
            <a:r>
              <a:rPr lang="en-US" sz="2800" dirty="0" smtClean="0"/>
              <a:t>Makes understanding the sentiments of law expressed in Romans, Galatians and Hebrews impossible</a:t>
            </a:r>
          </a:p>
          <a:p>
            <a:pPr lvl="2"/>
            <a:r>
              <a:rPr lang="en-US" sz="2800" dirty="0" smtClean="0"/>
              <a:t>Listener can never know if moral, ceremonial, or judicial law is intended</a:t>
            </a:r>
          </a:p>
          <a:p>
            <a:pPr lvl="2"/>
            <a:r>
              <a:rPr lang="en-US" sz="2800" dirty="0" smtClean="0"/>
              <a:t>Will always be at a loss to know with certainty what is being taught </a:t>
            </a:r>
          </a:p>
        </p:txBody>
      </p:sp>
      <p:pic>
        <p:nvPicPr>
          <p:cNvPr id="4" name="Picture 2" descr="C:\Users\Steven\AppData\Local\Microsoft\Windows\Temporary Internet Files\Content.IE5\8YBVI8X6\MC9004487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57800"/>
            <a:ext cx="1981200" cy="132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50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Moral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257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“When we say the moral law is done away, the religious world is alarmed; but when we declare the ministration of condemnation is done away, they hear us patiently, not knowing what we mean!” (Alexander Campbell, </a:t>
            </a:r>
            <a:r>
              <a:rPr lang="en-US" sz="3200" i="1" dirty="0" smtClean="0"/>
              <a:t>Sermon on the Law</a:t>
            </a:r>
            <a:r>
              <a:rPr lang="en-US" sz="3200" dirty="0" smtClean="0"/>
              <a:t>)</a:t>
            </a:r>
          </a:p>
          <a:p>
            <a:pPr lvl="1"/>
            <a:r>
              <a:rPr lang="en-US" sz="2400" b="1" dirty="0" smtClean="0">
                <a:solidFill>
                  <a:schemeClr val="accent1"/>
                </a:solidFill>
              </a:rPr>
              <a:t>Misspeaking:  </a:t>
            </a:r>
            <a:r>
              <a:rPr lang="en-US" sz="2400" dirty="0" smtClean="0"/>
              <a:t>call the </a:t>
            </a:r>
            <a:r>
              <a:rPr lang="en-US" sz="2400" i="1" dirty="0" smtClean="0"/>
              <a:t>English Law </a:t>
            </a:r>
            <a:r>
              <a:rPr lang="en-US" sz="2400" dirty="0" smtClean="0"/>
              <a:t>which governed the colonies, “The Constitution of the United States” and then claim “the Constitution of the United States is abolished!” </a:t>
            </a:r>
          </a:p>
        </p:txBody>
      </p:sp>
      <p:pic>
        <p:nvPicPr>
          <p:cNvPr id="2050" name="Picture 2" descr="C:\Users\Steven\AppData\Local\Microsoft\Windows\Temporary Internet Files\Content.IE5\8YBVI8X6\MC90044874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57800"/>
            <a:ext cx="1981200" cy="132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even\AppData\Local\Microsoft\Windows\Temporary Internet Files\Content.IE5\DKTOE00X\MC90044874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07000"/>
            <a:ext cx="2057400" cy="1371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8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We’ve Studied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52578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concept of 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are two separate covenants</a:t>
            </a:r>
          </a:p>
          <a:p>
            <a:pPr lvl="1"/>
            <a:r>
              <a:rPr lang="en-US" dirty="0" smtClean="0"/>
              <a:t>The failure to recognize such has been the source for confusion, division, and failure in religion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There is a new and an old (obsolete) covenant</a:t>
            </a:r>
          </a:p>
          <a:p>
            <a:pPr lvl="1"/>
            <a:r>
              <a:rPr lang="en-US" dirty="0" smtClean="0"/>
              <a:t>We can use the Old Testament to </a:t>
            </a:r>
            <a:r>
              <a:rPr lang="en-US" i="1" dirty="0" smtClean="0"/>
              <a:t>learn</a:t>
            </a:r>
            <a:r>
              <a:rPr lang="en-US" dirty="0" smtClean="0"/>
              <a:t> (Rom. 15:4)</a:t>
            </a:r>
          </a:p>
          <a:p>
            <a:pPr lvl="1"/>
            <a:r>
              <a:rPr lang="en-US" dirty="0" smtClean="0"/>
              <a:t>We can only use the New Testament as </a:t>
            </a:r>
            <a:r>
              <a:rPr lang="en-US" i="1" dirty="0" smtClean="0"/>
              <a:t>law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Beware of superficial distinctions made by men</a:t>
            </a:r>
          </a:p>
          <a:p>
            <a:pPr lvl="1"/>
            <a:r>
              <a:rPr lang="en-US" dirty="0" smtClean="0"/>
              <a:t>Ten Commandments are “God’s law”</a:t>
            </a:r>
          </a:p>
          <a:p>
            <a:pPr lvl="1"/>
            <a:r>
              <a:rPr lang="en-US" dirty="0" smtClean="0"/>
              <a:t>“Book of the Covenant” is “Moses’ law”</a:t>
            </a:r>
          </a:p>
          <a:p>
            <a:pPr lvl="1"/>
            <a:r>
              <a:rPr lang="en-US" dirty="0" smtClean="0"/>
              <a:t>“Moral,” “Ceremonial,” “Judicial” Law where the “moral law” of Old Testament is binding today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Ten Commandments are not comprehensive regarding morality</a:t>
            </a:r>
          </a:p>
        </p:txBody>
      </p:sp>
    </p:spTree>
    <p:extLst>
      <p:ext uri="{BB962C8B-B14F-4D97-AF65-F5344CB8AC3E}">
        <p14:creationId xmlns:p14="http://schemas.microsoft.com/office/powerpoint/2010/main" val="41995033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Next Lesson Of This Series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look at what the law could not do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5220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Defined “law”</a:t>
            </a:r>
          </a:p>
          <a:p>
            <a:r>
              <a:rPr lang="en-US" dirty="0" smtClean="0"/>
              <a:t>Noted the distinct covenants: “Old” and “New”</a:t>
            </a:r>
          </a:p>
          <a:p>
            <a:pPr lvl="1"/>
            <a:r>
              <a:rPr lang="en-US" dirty="0" smtClean="0"/>
              <a:t>Not one “eternal covenant” but separate covenants</a:t>
            </a:r>
          </a:p>
          <a:p>
            <a:pPr lvl="1"/>
            <a:r>
              <a:rPr lang="en-US" dirty="0" smtClean="0"/>
              <a:t>The two cannot coexist</a:t>
            </a:r>
          </a:p>
          <a:p>
            <a:r>
              <a:rPr lang="en-US" dirty="0" smtClean="0"/>
              <a:t>No such distinction of “Law of Moses” versus “Law of God”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20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410200"/>
            <a:ext cx="7620000" cy="76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“All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too well you reject the commandment of God, that you may keep your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tradition” (Mk. 7:9)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48006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What about distinctions that are made whereby the law is broken down and classified as </a:t>
            </a:r>
            <a:r>
              <a:rPr lang="en-US" sz="3200" i="1" dirty="0" smtClean="0"/>
              <a:t>moral</a:t>
            </a:r>
            <a:r>
              <a:rPr lang="en-US" sz="3200" dirty="0" smtClean="0"/>
              <a:t>, </a:t>
            </a:r>
            <a:r>
              <a:rPr lang="en-US" sz="3200" i="1" dirty="0" smtClean="0"/>
              <a:t>ceremonial</a:t>
            </a:r>
            <a:r>
              <a:rPr lang="en-US" sz="3200" dirty="0" smtClean="0"/>
              <a:t> and </a:t>
            </a:r>
            <a:r>
              <a:rPr lang="en-US" sz="3200" i="1" dirty="0" smtClean="0"/>
              <a:t>judicial</a:t>
            </a:r>
            <a:r>
              <a:rPr lang="en-US" sz="3200" dirty="0" smtClean="0"/>
              <a:t>?</a:t>
            </a:r>
          </a:p>
          <a:p>
            <a:pPr lvl="1"/>
            <a:r>
              <a:rPr lang="en-US" sz="2800" dirty="0" smtClean="0"/>
              <a:t>“Moral law” (often defined as Ten Commandments) is binding today; where as, ceremonial laws (sacrifices and washings) and judicial laws (punishments and penalties) are taken away?</a:t>
            </a:r>
          </a:p>
          <a:p>
            <a:pPr lvl="1"/>
            <a:r>
              <a:rPr lang="en-US" sz="2800" dirty="0" smtClean="0"/>
              <a:t>A convenient way to slip the Sabbath day into the New Testament church</a:t>
            </a:r>
          </a:p>
        </p:txBody>
      </p:sp>
    </p:spTree>
    <p:extLst>
      <p:ext uri="{BB962C8B-B14F-4D97-AF65-F5344CB8AC3E}">
        <p14:creationId xmlns:p14="http://schemas.microsoft.com/office/powerpoint/2010/main" val="3443565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5410200"/>
            <a:ext cx="7620000" cy="762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“All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too well you reject the commandment of God, that you may keep your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tradition” (Mk. 7:9)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381000"/>
            <a:ext cx="6248400" cy="5029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000" b="1" spc="600" dirty="0" smtClean="0">
                <a:solidFill>
                  <a:schemeClr val="tx1"/>
                </a:solidFill>
              </a:rPr>
              <a:t>IRONY</a:t>
            </a:r>
            <a:r>
              <a:rPr lang="en-US" sz="3000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sz="3000" dirty="0" smtClean="0"/>
              <a:t>Many </a:t>
            </a:r>
            <a:r>
              <a:rPr lang="en-US" sz="3000" dirty="0" smtClean="0"/>
              <a:t>fail to grasp the clear </a:t>
            </a:r>
            <a:r>
              <a:rPr lang="en-US" sz="3000" dirty="0" smtClean="0"/>
              <a:t>concept of “</a:t>
            </a:r>
            <a:r>
              <a:rPr lang="en-US" sz="3000" dirty="0" smtClean="0"/>
              <a:t>Old” and “</a:t>
            </a:r>
            <a:r>
              <a:rPr lang="en-US" sz="3000" dirty="0" smtClean="0"/>
              <a:t>New,”  something the apostles knew (Heb</a:t>
            </a:r>
            <a:r>
              <a:rPr lang="en-US" sz="3000" dirty="0" smtClean="0"/>
              <a:t>. 8:13)</a:t>
            </a:r>
          </a:p>
          <a:p>
            <a:r>
              <a:rPr lang="en-US" sz="3200" dirty="0" smtClean="0"/>
              <a:t>Yet these ones are perceptive regarding</a:t>
            </a:r>
            <a:r>
              <a:rPr lang="en-US" sz="3200" dirty="0" smtClean="0"/>
              <a:t> microscopic dissections </a:t>
            </a:r>
            <a:r>
              <a:rPr lang="en-US" sz="3200" dirty="0" smtClean="0"/>
              <a:t>of the Old Law…</a:t>
            </a:r>
            <a:r>
              <a:rPr lang="en-US" sz="3200" i="1" dirty="0" smtClean="0"/>
              <a:t>which no apostle </a:t>
            </a:r>
            <a:r>
              <a:rPr lang="en-US" sz="3200" i="1" dirty="0" smtClean="0"/>
              <a:t>knew</a:t>
            </a:r>
          </a:p>
          <a:p>
            <a:r>
              <a:rPr lang="en-US" sz="3200" i="1" dirty="0" smtClean="0"/>
              <a:t>How can some be blind to the big division of scripture, and yet be perceptive to invisible ones?</a:t>
            </a:r>
            <a:endParaRPr lang="en-US" sz="3200" i="1" dirty="0" smtClean="0"/>
          </a:p>
          <a:p>
            <a:r>
              <a:rPr lang="en-US" sz="3200" dirty="0" smtClean="0"/>
              <a:t>Suc</a:t>
            </a:r>
            <a:r>
              <a:rPr lang="en-US" sz="3200" dirty="0" smtClean="0"/>
              <a:t>h divisions form the base for </a:t>
            </a:r>
            <a:r>
              <a:rPr lang="en-US" sz="3200" dirty="0" smtClean="0">
                <a:solidFill>
                  <a:srgbClr val="FF0000"/>
                </a:solidFill>
              </a:rPr>
              <a:t>cataclysmic </a:t>
            </a:r>
            <a:r>
              <a:rPr lang="en-US" sz="3200" dirty="0" smtClean="0">
                <a:solidFill>
                  <a:srgbClr val="FF0000"/>
                </a:solidFill>
              </a:rPr>
              <a:t>error!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010400" y="609600"/>
            <a:ext cx="1600200" cy="38164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200" dirty="0"/>
              <a:t>And I testify again to every man who becomes circumcised that he is a debtor to keep the whole </a:t>
            </a:r>
            <a:r>
              <a:rPr lang="en-US" sz="2200" dirty="0" smtClean="0"/>
              <a:t>law” (Gal. 5:3)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0939379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543800" cy="1600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Know For Certain Which Parts Are Moral?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42672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Why would the law of the “husband’s brother” not be a moral law today if the “moral law” remains (Deut. 25:5-10)?</a:t>
            </a:r>
          </a:p>
          <a:p>
            <a:r>
              <a:rPr lang="en-US" sz="2800" dirty="0" smtClean="0"/>
              <a:t>What classification would the prohibition to eat pork fall </a:t>
            </a:r>
            <a:r>
              <a:rPr lang="en-US" sz="2800" dirty="0" smtClean="0"/>
              <a:t>into (Lev. 11:7)? </a:t>
            </a:r>
            <a:r>
              <a:rPr lang="en-US" sz="2800" dirty="0" smtClean="0"/>
              <a:t>Why</a:t>
            </a:r>
            <a:r>
              <a:rPr lang="en-US" sz="2800" dirty="0" smtClean="0"/>
              <a:t>? </a:t>
            </a:r>
            <a:endParaRPr lang="en-US" sz="2800" dirty="0" smtClean="0"/>
          </a:p>
          <a:p>
            <a:r>
              <a:rPr lang="en-US" sz="2800" dirty="0" smtClean="0"/>
              <a:t>What about the law that permitted divorce and remarriage for “uncleanness” rather than only “sexual immorality” (Deut. 24:1-4 versus Matt. 19:9)?</a:t>
            </a:r>
          </a:p>
          <a:p>
            <a:pPr lvl="1"/>
            <a:r>
              <a:rPr lang="en-US" sz="2600" dirty="0" smtClean="0"/>
              <a:t>Deuteronomy 24:1-4 and Matthew 19:9 cannot be reconciled as the same law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-45204"/>
            <a:ext cx="24657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pc="6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Moral Law?</a:t>
            </a:r>
            <a:endParaRPr lang="en-US" sz="2400" spc="6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96420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/>
        </p:nvSpPr>
        <p:spPr>
          <a:xfrm>
            <a:off x="1415130" y="3292098"/>
            <a:ext cx="2536466" cy="1765189"/>
          </a:xfrm>
          <a:custGeom>
            <a:avLst/>
            <a:gdLst>
              <a:gd name="connsiteX0" fmla="*/ 1168842 w 2536466"/>
              <a:gd name="connsiteY0" fmla="*/ 0 h 1765189"/>
              <a:gd name="connsiteX1" fmla="*/ 2528515 w 2536466"/>
              <a:gd name="connsiteY1" fmla="*/ 0 h 1765189"/>
              <a:gd name="connsiteX2" fmla="*/ 2536466 w 2536466"/>
              <a:gd name="connsiteY2" fmla="*/ 1765189 h 1765189"/>
              <a:gd name="connsiteX3" fmla="*/ 0 w 2536466"/>
              <a:gd name="connsiteY3" fmla="*/ 1757238 h 1765189"/>
              <a:gd name="connsiteX4" fmla="*/ 15902 w 2536466"/>
              <a:gd name="connsiteY4" fmla="*/ 286247 h 1765189"/>
              <a:gd name="connsiteX5" fmla="*/ 1152939 w 2536466"/>
              <a:gd name="connsiteY5" fmla="*/ 286247 h 1765189"/>
              <a:gd name="connsiteX6" fmla="*/ 1168842 w 2536466"/>
              <a:gd name="connsiteY6" fmla="*/ 0 h 176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36466" h="1765189">
                <a:moveTo>
                  <a:pt x="1168842" y="0"/>
                </a:moveTo>
                <a:lnTo>
                  <a:pt x="2528515" y="0"/>
                </a:lnTo>
                <a:cubicBezTo>
                  <a:pt x="2531165" y="588396"/>
                  <a:pt x="2533816" y="1176793"/>
                  <a:pt x="2536466" y="1765189"/>
                </a:cubicBezTo>
                <a:lnTo>
                  <a:pt x="0" y="1757238"/>
                </a:lnTo>
                <a:lnTo>
                  <a:pt x="15902" y="286247"/>
                </a:lnTo>
                <a:lnTo>
                  <a:pt x="1152939" y="286247"/>
                </a:lnTo>
                <a:lnTo>
                  <a:pt x="1168842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415332" y="2553345"/>
            <a:ext cx="2547068" cy="787179"/>
          </a:xfrm>
          <a:custGeom>
            <a:avLst/>
            <a:gdLst>
              <a:gd name="connsiteX0" fmla="*/ 0 w 2456953"/>
              <a:gd name="connsiteY0" fmla="*/ 0 h 787179"/>
              <a:gd name="connsiteX1" fmla="*/ 0 w 2456953"/>
              <a:gd name="connsiteY1" fmla="*/ 787179 h 787179"/>
              <a:gd name="connsiteX2" fmla="*/ 564543 w 2456953"/>
              <a:gd name="connsiteY2" fmla="*/ 787179 h 787179"/>
              <a:gd name="connsiteX3" fmla="*/ 564543 w 2456953"/>
              <a:gd name="connsiteY3" fmla="*/ 540688 h 787179"/>
              <a:gd name="connsiteX4" fmla="*/ 2456953 w 2456953"/>
              <a:gd name="connsiteY4" fmla="*/ 556591 h 787179"/>
              <a:gd name="connsiteX5" fmla="*/ 2456953 w 2456953"/>
              <a:gd name="connsiteY5" fmla="*/ 0 h 787179"/>
              <a:gd name="connsiteX6" fmla="*/ 0 w 2456953"/>
              <a:gd name="connsiteY6" fmla="*/ 0 h 78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56953" h="787179">
                <a:moveTo>
                  <a:pt x="0" y="0"/>
                </a:moveTo>
                <a:lnTo>
                  <a:pt x="0" y="787179"/>
                </a:lnTo>
                <a:lnTo>
                  <a:pt x="564543" y="787179"/>
                </a:lnTo>
                <a:lnTo>
                  <a:pt x="564543" y="540688"/>
                </a:lnTo>
                <a:lnTo>
                  <a:pt x="2456953" y="556591"/>
                </a:lnTo>
                <a:lnTo>
                  <a:pt x="2456953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Matthew 19:3-9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559542"/>
              </p:ext>
            </p:extLst>
          </p:nvPr>
        </p:nvGraphicFramePr>
        <p:xfrm>
          <a:off x="3575050" y="76200"/>
          <a:ext cx="5111750" cy="585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81400" cy="4691063"/>
          </a:xfrm>
        </p:spPr>
        <p:txBody>
          <a:bodyPr/>
          <a:lstStyle/>
          <a:p>
            <a:r>
              <a:rPr lang="en-US" sz="2400" dirty="0" smtClean="0"/>
              <a:t>Verse 9 – </a:t>
            </a:r>
            <a:r>
              <a:rPr lang="en-US" sz="2000" b="1" dirty="0" smtClean="0"/>
              <a:t>The Lord’s Divorce &amp; Remarriage Doctrine</a:t>
            </a:r>
            <a:endParaRPr lang="en-US" sz="2400" b="1" dirty="0" smtClean="0"/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“And I say to you, whoever divorces his wife,</a:t>
            </a:r>
            <a:r>
              <a:rPr lang="en-US" sz="1800" b="1" dirty="0" smtClean="0"/>
              <a:t> </a:t>
            </a:r>
            <a:r>
              <a:rPr lang="en-US" sz="1800" dirty="0" smtClean="0"/>
              <a:t>except for sexual immorality, </a:t>
            </a:r>
            <a:r>
              <a:rPr lang="en-US" sz="1800" b="1" dirty="0" smtClean="0">
                <a:solidFill>
                  <a:schemeClr val="bg1"/>
                </a:solidFill>
              </a:rPr>
              <a:t>and marries another, commits adultery; and whoever marries her who is divorced commits adultery”</a:t>
            </a:r>
          </a:p>
        </p:txBody>
      </p:sp>
      <p:sp>
        <p:nvSpPr>
          <p:cNvPr id="6" name="Rectangle 5"/>
          <p:cNvSpPr/>
          <p:nvPr/>
        </p:nvSpPr>
        <p:spPr>
          <a:xfrm rot="21327853">
            <a:off x="4132968" y="459430"/>
            <a:ext cx="4084773" cy="461665"/>
          </a:xfrm>
          <a:prstGeom prst="rect">
            <a:avLst/>
          </a:prstGeom>
          <a:noFill/>
          <a:scene3d>
            <a:camera prst="perspective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n w="12700">
                  <a:solidFill>
                    <a:srgbClr val="000000">
                      <a:satMod val="155000"/>
                    </a:srgbClr>
                  </a:solidFill>
                  <a:prstDash val="solid"/>
                </a:ln>
                <a:solidFill>
                  <a:srgbClr val="808080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DIVORCE &amp; REMARRIAGE</a:t>
            </a:r>
            <a:endParaRPr lang="en-US" sz="2400" b="1" dirty="0">
              <a:ln w="12700">
                <a:solidFill>
                  <a:srgbClr val="000000">
                    <a:satMod val="155000"/>
                  </a:srgbClr>
                </a:solidFill>
                <a:prstDash val="solid"/>
              </a:ln>
              <a:solidFill>
                <a:srgbClr val="808080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9483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B07A8D0-3732-4D82-9EB4-5466B8798C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CB07A8D0-3732-4D82-9EB4-5466B8798C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25960F-3256-493C-894F-6B6F14FB96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">
                                            <p:graphicEl>
                                              <a:dgm id="{8F25960F-3256-493C-894F-6B6F14FB96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B4D7EF-7184-46E2-AA5D-D9205E3EA7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D9B4D7EF-7184-46E2-AA5D-D9205E3EA7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6497EBB-F1BB-438C-B5CE-F071488DF5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5">
                                            <p:graphicEl>
                                              <a:dgm id="{26497EBB-F1BB-438C-B5CE-F071488DF5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14A482F-CF99-45ED-B977-C5FA0D4EA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5">
                                            <p:graphicEl>
                                              <a:dgm id="{914A482F-CF99-45ED-B977-C5FA0D4EA6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0161A5-E17D-4F25-BAE2-372980F0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>
                                            <p:graphicEl>
                                              <a:dgm id="{340161A5-E17D-4F25-BAE2-372980F07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66EE10-0E86-43D4-B32C-1B9070B39B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C766EE10-0E86-43D4-B32C-1B9070B39B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EE4BFB-6F3F-42A8-BD40-37E85B39FE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">
                                            <p:graphicEl>
                                              <a:dgm id="{2FEE4BFB-6F3F-42A8-BD40-37E85B39FE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  <p:bldGraphic spid="5" grpId="0">
        <p:bldSub>
          <a:bldDgm bld="one"/>
        </p:bldSub>
      </p:bldGraphic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Constantia" pitchFamily="18" charset="0"/>
              </a:rPr>
              <a:t>Divorce &amp; Remarriage</a:t>
            </a:r>
            <a:br>
              <a:rPr lang="en-US" sz="3200" dirty="0" smtClean="0">
                <a:latin typeface="Constantia" pitchFamily="18" charset="0"/>
              </a:rPr>
            </a:br>
            <a:r>
              <a:rPr lang="en-US" sz="3200" dirty="0" smtClean="0">
                <a:latin typeface="Constantia" pitchFamily="18" charset="0"/>
              </a:rPr>
              <a:t>DIFFERENT LAWS </a:t>
            </a:r>
            <a:r>
              <a:rPr lang="en-US" sz="3200" dirty="0" smtClean="0">
                <a:latin typeface="Brush Script MT" pitchFamily="66" charset="0"/>
              </a:rPr>
              <a:t>(Differences and Similarities)</a:t>
            </a:r>
            <a:endParaRPr lang="en-US" sz="3200" dirty="0">
              <a:latin typeface="Brush Script MT" pitchFamily="66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Moses’ Law </a:t>
            </a:r>
            <a:br>
              <a:rPr lang="en-US" dirty="0" smtClean="0"/>
            </a:br>
            <a:r>
              <a:rPr lang="en-US" sz="1800" i="1" dirty="0" smtClean="0"/>
              <a:t>“…it has been said…” (Matt. 5:31)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Jesus’ Law </a:t>
            </a:r>
            <a:br>
              <a:rPr lang="en-US" dirty="0" smtClean="0"/>
            </a:br>
            <a:r>
              <a:rPr lang="en-US" sz="1800" i="1" dirty="0" smtClean="0"/>
              <a:t>“But I say to you” (Matt. 5:32)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4533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given due to hardness of heart (Matt. 19:8)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fornicator </a:t>
            </a:r>
            <a:r>
              <a:rPr lang="en-US" dirty="0" smtClean="0"/>
              <a:t>put </a:t>
            </a:r>
            <a:r>
              <a:rPr lang="en-US" dirty="0" smtClean="0"/>
              <a:t>away by death (Deut. 22:22)</a:t>
            </a:r>
          </a:p>
          <a:p>
            <a:r>
              <a:rPr lang="en-US" dirty="0" smtClean="0"/>
              <a:t>divorce shy of fornication (Deut. 24:1, viz., </a:t>
            </a:r>
            <a:r>
              <a:rPr lang="en-US" i="1" dirty="0" smtClean="0"/>
              <a:t>uncleanness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put away woman remarries but becomes defiled (Deut. 24:4)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man she marries has obviously become a defiler (Deut. 24:4)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husband may never get her back after she remarries (Deut. 24:4)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4533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Cannot be a disciple of Christ with a hard heart (Matt. 5:1-8; Zech. 7:12; Heb. 3:7-11)</a:t>
            </a:r>
          </a:p>
          <a:p>
            <a:r>
              <a:rPr lang="en-US" dirty="0" smtClean="0"/>
              <a:t>fornicator put away by divorce (Matt. 19:9)</a:t>
            </a:r>
          </a:p>
          <a:p>
            <a:r>
              <a:rPr lang="en-US" dirty="0" smtClean="0"/>
              <a:t>Divorce permitted for fornication (Matt. 19:9)</a:t>
            </a:r>
            <a:endParaRPr lang="en-US" dirty="0"/>
          </a:p>
          <a:p>
            <a:r>
              <a:rPr lang="en-US" dirty="0" smtClean="0"/>
              <a:t>put away woman may not remarry/commits adultery (</a:t>
            </a:r>
            <a:r>
              <a:rPr lang="en-US" dirty="0" err="1" smtClean="0"/>
              <a:t>Lk</a:t>
            </a:r>
            <a:r>
              <a:rPr lang="en-US" dirty="0" smtClean="0"/>
              <a:t>. 16:18; Mk. 10:12; Rom. 7:3a)</a:t>
            </a:r>
          </a:p>
          <a:p>
            <a:r>
              <a:rPr lang="en-US" dirty="0" smtClean="0"/>
              <a:t>man she marries is in adultery (</a:t>
            </a:r>
            <a:r>
              <a:rPr lang="en-US" dirty="0" err="1" smtClean="0"/>
              <a:t>Lk</a:t>
            </a:r>
            <a:r>
              <a:rPr lang="en-US" dirty="0" smtClean="0"/>
              <a:t>. 16:18; Matt. 5:31, 32)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husband may never get her back if he puts her away for fornication and remarries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3895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Where does “justice,” “mercy,” and “faith” fall?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381000"/>
            <a:ext cx="7543800" cy="1676400"/>
          </a:xfrm>
        </p:spPr>
        <p:txBody>
          <a:bodyPr>
            <a:normAutofit/>
          </a:bodyPr>
          <a:lstStyle/>
          <a:p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</a:rPr>
              <a:t>Ceremonial?  Moral?  Judicial?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1752600"/>
            <a:ext cx="7162800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/>
              <a:t>“Woe </a:t>
            </a:r>
            <a:r>
              <a:rPr lang="en-US" sz="2400" dirty="0"/>
              <a:t>to you, scribes and Pharisees, hypocrites! For you pay tithe of mint and anise and </a:t>
            </a:r>
            <a:r>
              <a:rPr lang="en-US" sz="2400" dirty="0" err="1"/>
              <a:t>cummin</a:t>
            </a:r>
            <a:r>
              <a:rPr lang="en-US" sz="2400" dirty="0"/>
              <a:t>, and have neglected the weightier matters of the </a:t>
            </a:r>
            <a:r>
              <a:rPr lang="en-US" sz="2400" dirty="0" smtClean="0"/>
              <a:t>law: </a:t>
            </a:r>
            <a:r>
              <a:rPr lang="en-US" sz="2400" dirty="0"/>
              <a:t>justice and mercy and faith. These you ought to have done, without leaving the others </a:t>
            </a:r>
            <a:r>
              <a:rPr lang="en-US" sz="2400" dirty="0" smtClean="0"/>
              <a:t>undone” (Matt. 23:23)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909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 DIVISIONS OF LAW WERE THEN UNDERSTOOD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32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cheffec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orcheffect</Template>
  <TotalTime>3140</TotalTime>
  <Words>1285</Words>
  <Application>Microsoft Office PowerPoint</Application>
  <PresentationFormat>On-screen Show (4:3)</PresentationFormat>
  <Paragraphs>111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Cambria</vt:lpstr>
      <vt:lpstr>Franklin Gothic Book</vt:lpstr>
      <vt:lpstr>Impact</vt:lpstr>
      <vt:lpstr>Perpetua</vt:lpstr>
      <vt:lpstr>Calibri</vt:lpstr>
      <vt:lpstr>Wingdings 2</vt:lpstr>
      <vt:lpstr>Brush Script MT</vt:lpstr>
      <vt:lpstr>Times New Roman</vt:lpstr>
      <vt:lpstr>Constantia</vt:lpstr>
      <vt:lpstr>NewsPrint</vt:lpstr>
      <vt:lpstr>orcheffect</vt:lpstr>
      <vt:lpstr>Default Design</vt:lpstr>
      <vt:lpstr>Equity</vt:lpstr>
      <vt:lpstr>“The Law” RIGHTLY DIVIDING THE WORD</vt:lpstr>
      <vt:lpstr>Previously</vt:lpstr>
      <vt:lpstr>“All too well you reject the commandment of God, that you may keep your tradition” (Mk. 7:9)</vt:lpstr>
      <vt:lpstr>“All too well you reject the commandment of God, that you may keep your tradition” (Mk. 7:9)</vt:lpstr>
      <vt:lpstr>How Do We Know For Certain Which Parts Are Moral?</vt:lpstr>
      <vt:lpstr>Outline Matthew 19:3-9</vt:lpstr>
      <vt:lpstr>Divorce &amp; Remarriage DIFFERENT LAWS (Differences and Similarities)</vt:lpstr>
      <vt:lpstr>Where does “justice,” “mercy,” and “faith” fall?</vt:lpstr>
      <vt:lpstr>NO DIVISIONS OF LAW WERE THEN UNDERSTOOD</vt:lpstr>
      <vt:lpstr>“The Law”</vt:lpstr>
      <vt:lpstr>We’re Told “Ten Commandments Are Moral Law”</vt:lpstr>
      <vt:lpstr>If We Define Ten Commandments As “Moral Law”</vt:lpstr>
      <vt:lpstr>Moral Law?</vt:lpstr>
      <vt:lpstr>Moral Law?</vt:lpstr>
      <vt:lpstr>What We’ve Studied</vt:lpstr>
      <vt:lpstr>In The Next Lesson Of This Series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“The Law”</dc:title>
  <dc:creator>Steven J. Wallace</dc:creator>
  <cp:lastModifiedBy>Steven J. Wallace</cp:lastModifiedBy>
  <cp:revision>97</cp:revision>
  <dcterms:created xsi:type="dcterms:W3CDTF">2012-06-07T17:53:34Z</dcterms:created>
  <dcterms:modified xsi:type="dcterms:W3CDTF">2012-06-30T14:41:53Z</dcterms:modified>
</cp:coreProperties>
</file>